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0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1" d="100"/>
          <a:sy n="121" d="100"/>
        </p:scale>
        <p:origin x="156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FDEF6B-A2B9-4D52-854E-ECB87918D31E}" type="datetimeFigureOut">
              <a:rPr lang="ru-RU" smtClean="0"/>
              <a:pPr/>
              <a:t>18.07.2023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07ABC1-8677-4819-AD93-6A71BEB77C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845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8BDE69-022A-4951-B42F-2A73BF3DE488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151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296F-E25A-44E8-A61B-FB343A400060}" type="datetimeFigureOut">
              <a:rPr lang="ru-RU" smtClean="0"/>
              <a:pPr/>
              <a:t>18.07.2023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8F2B4-BA47-410E-84B6-70133A8480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797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296F-E25A-44E8-A61B-FB343A400060}" type="datetimeFigureOut">
              <a:rPr lang="ru-RU" smtClean="0"/>
              <a:pPr/>
              <a:t>18.07.2023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8F2B4-BA47-410E-84B6-70133A8480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660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296F-E25A-44E8-A61B-FB343A400060}" type="datetimeFigureOut">
              <a:rPr lang="ru-RU" smtClean="0"/>
              <a:pPr/>
              <a:t>18.07.2023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8F2B4-BA47-410E-84B6-70133A8480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333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296F-E25A-44E8-A61B-FB343A400060}" type="datetimeFigureOut">
              <a:rPr lang="ru-RU" smtClean="0"/>
              <a:pPr/>
              <a:t>18.07.2023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8F2B4-BA47-410E-84B6-70133A8480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06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296F-E25A-44E8-A61B-FB343A400060}" type="datetimeFigureOut">
              <a:rPr lang="ru-RU" smtClean="0"/>
              <a:pPr/>
              <a:t>18.07.2023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8F2B4-BA47-410E-84B6-70133A8480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695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296F-E25A-44E8-A61B-FB343A400060}" type="datetimeFigureOut">
              <a:rPr lang="ru-RU" smtClean="0"/>
              <a:pPr/>
              <a:t>18.07.2023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8F2B4-BA47-410E-84B6-70133A8480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586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296F-E25A-44E8-A61B-FB343A400060}" type="datetimeFigureOut">
              <a:rPr lang="ru-RU" smtClean="0"/>
              <a:pPr/>
              <a:t>18.07.2023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8F2B4-BA47-410E-84B6-70133A8480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119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296F-E25A-44E8-A61B-FB343A400060}" type="datetimeFigureOut">
              <a:rPr lang="ru-RU" smtClean="0"/>
              <a:pPr/>
              <a:t>18.07.2023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8F2B4-BA47-410E-84B6-70133A8480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524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296F-E25A-44E8-A61B-FB343A400060}" type="datetimeFigureOut">
              <a:rPr lang="ru-RU" smtClean="0"/>
              <a:pPr/>
              <a:t>18.07.2023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8F2B4-BA47-410E-84B6-70133A8480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9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296F-E25A-44E8-A61B-FB343A400060}" type="datetimeFigureOut">
              <a:rPr lang="ru-RU" smtClean="0"/>
              <a:pPr/>
              <a:t>18.07.2023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8F2B4-BA47-410E-84B6-70133A8480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457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296F-E25A-44E8-A61B-FB343A400060}" type="datetimeFigureOut">
              <a:rPr lang="ru-RU" smtClean="0"/>
              <a:pPr/>
              <a:t>18.07.2023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8F2B4-BA47-410E-84B6-70133A8480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588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6296F-E25A-44E8-A61B-FB343A400060}" type="datetimeFigureOut">
              <a:rPr lang="ru-RU" smtClean="0"/>
              <a:pPr/>
              <a:t>18.07.2023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8F2B4-BA47-410E-84B6-70133A8480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353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6632"/>
            <a:ext cx="9393382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инновационной технологии </a:t>
            </a:r>
            <a:r>
              <a:rPr lang="ru-RU" sz="14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социального </a:t>
            </a:r>
            <a:r>
              <a:rPr lang="ru-RU" sz="1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обслуживания в рамках государственной программы </a:t>
            </a:r>
          </a:p>
          <a:p>
            <a:pPr algn="ctr"/>
            <a:r>
              <a:rPr lang="ru-RU" sz="1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«Социальная поддержка отдельных категорий граждан в Ленинградской области</a:t>
            </a:r>
            <a:r>
              <a:rPr lang="ru-RU" sz="14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предоставление услуг ранней помощи детям 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до 3 лет и их семьям на территории Ленинградской области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200" b="1" dirty="0" smtClean="0">
              <a:solidFill>
                <a:srgbClr val="002060"/>
              </a:solidFill>
            </a:endParaRP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latin typeface="Bookman Old Style" pitchFamily="18" charset="0"/>
              </a:rPr>
              <a:t>Приглашаем заботливых мам и пап </a:t>
            </a:r>
          </a:p>
          <a:p>
            <a:pPr algn="ctr"/>
            <a:r>
              <a:rPr lang="ru-RU" sz="1200" b="1" i="1" dirty="0" smtClean="0">
                <a:solidFill>
                  <a:srgbClr val="002060"/>
                </a:solidFill>
                <a:latin typeface="Bookman Old Style" pitchFamily="18" charset="0"/>
              </a:rPr>
              <a:t>принять участие в </a:t>
            </a:r>
            <a:r>
              <a:rPr lang="ru-RU" sz="1200" b="1" i="1" dirty="0">
                <a:solidFill>
                  <a:srgbClr val="002060"/>
                </a:solidFill>
                <a:latin typeface="Bookman Old Style" pitchFamily="18" charset="0"/>
              </a:rPr>
              <a:t>мероприятиях </a:t>
            </a:r>
            <a:r>
              <a:rPr lang="ru-RU" sz="1200" b="1" i="1" dirty="0" smtClean="0">
                <a:solidFill>
                  <a:srgbClr val="002060"/>
                </a:solidFill>
                <a:latin typeface="Bookman Old Style" pitchFamily="18" charset="0"/>
              </a:rPr>
              <a:t>по оказанию ранней помощи,  которые направлены на </a:t>
            </a:r>
          </a:p>
          <a:p>
            <a:pPr algn="ctr"/>
            <a:r>
              <a:rPr lang="ru-RU" sz="1200" b="1" i="1" dirty="0" smtClean="0">
                <a:solidFill>
                  <a:srgbClr val="002060"/>
                </a:solidFill>
                <a:latin typeface="Bookman Old Style" pitchFamily="18" charset="0"/>
              </a:rPr>
              <a:t> профилактику  нарушений в развитии детей. </a:t>
            </a:r>
          </a:p>
          <a:p>
            <a:pPr algn="ctr"/>
            <a:r>
              <a:rPr lang="ru-RU" sz="1200" b="1" i="1" dirty="0" smtClean="0">
                <a:solidFill>
                  <a:srgbClr val="002060"/>
                </a:solidFill>
                <a:latin typeface="Bookman Old Style" pitchFamily="18" charset="0"/>
              </a:rPr>
              <a:t>                            </a:t>
            </a:r>
          </a:p>
          <a:p>
            <a:pPr algn="ctr"/>
            <a:r>
              <a:rPr lang="ru-RU" sz="1200" b="1" i="1" dirty="0" smtClean="0">
                <a:solidFill>
                  <a:srgbClr val="002060"/>
                </a:solidFill>
                <a:latin typeface="Bookman Old Style" pitchFamily="18" charset="0"/>
              </a:rPr>
              <a:t>                       Предлагаем Вам и Вашим детям: </a:t>
            </a:r>
            <a:r>
              <a:rPr lang="ru-RU" sz="1200" b="1" i="1" dirty="0" smtClean="0">
                <a:solidFill>
                  <a:srgbClr val="FF0000"/>
                </a:solidFill>
                <a:latin typeface="Bookman Old Style" pitchFamily="18" charset="0"/>
              </a:rPr>
              <a:t>лечебный массаж, </a:t>
            </a:r>
            <a:r>
              <a:rPr lang="ru-RU" sz="1200" b="1" i="1" dirty="0" err="1" smtClean="0">
                <a:solidFill>
                  <a:srgbClr val="FF0000"/>
                </a:solidFill>
                <a:latin typeface="Bookman Old Style" pitchFamily="18" charset="0"/>
              </a:rPr>
              <a:t>физиолечение</a:t>
            </a:r>
            <a:r>
              <a:rPr lang="ru-RU" sz="1200" b="1" i="1" dirty="0" smtClean="0">
                <a:solidFill>
                  <a:srgbClr val="FF0000"/>
                </a:solidFill>
                <a:latin typeface="Bookman Old Style" pitchFamily="18" charset="0"/>
              </a:rPr>
              <a:t>,     </a:t>
            </a:r>
          </a:p>
          <a:p>
            <a:pPr algn="ctr"/>
            <a:r>
              <a:rPr lang="ru-RU" sz="1200" b="1" i="1" dirty="0" smtClean="0">
                <a:solidFill>
                  <a:srgbClr val="FF0000"/>
                </a:solidFill>
                <a:latin typeface="Bookman Old Style" pitchFamily="18" charset="0"/>
              </a:rPr>
              <a:t>                                                 лечебную физкультуру по назначению    врача, </a:t>
            </a:r>
          </a:p>
          <a:p>
            <a:pPr algn="ctr"/>
            <a:r>
              <a:rPr lang="ru-RU" sz="1200" b="1" i="1" dirty="0" smtClean="0">
                <a:solidFill>
                  <a:srgbClr val="FF0000"/>
                </a:solidFill>
                <a:latin typeface="Bookman Old Style" pitchFamily="18" charset="0"/>
              </a:rPr>
              <a:t>                                                                         развивающие занятия в игровой комнате и спортивном зале,       </a:t>
            </a:r>
          </a:p>
          <a:p>
            <a:pPr algn="ctr"/>
            <a:r>
              <a:rPr lang="ru-RU" sz="1200" b="1" i="1" dirty="0" smtClean="0">
                <a:solidFill>
                  <a:srgbClr val="FF0000"/>
                </a:solidFill>
                <a:latin typeface="Bookman Old Style" pitchFamily="18" charset="0"/>
              </a:rPr>
              <a:t>                   консультации специалистов.</a:t>
            </a:r>
          </a:p>
          <a:p>
            <a:pPr algn="ctr"/>
            <a:r>
              <a:rPr lang="ru-RU" sz="1200" b="1" i="1" dirty="0" smtClean="0">
                <a:solidFill>
                  <a:srgbClr val="002060"/>
                </a:solidFill>
                <a:latin typeface="Bookman Old Style" pitchFamily="18" charset="0"/>
              </a:rPr>
              <a:t>                                        Вы получите  рекомендации  по развитию у детей познавательной и                  </a:t>
            </a:r>
          </a:p>
          <a:p>
            <a:pPr algn="ctr"/>
            <a:r>
              <a:rPr lang="ru-RU" sz="1200" b="1" i="1" dirty="0" smtClean="0">
                <a:solidFill>
                  <a:srgbClr val="002060"/>
                </a:solidFill>
                <a:latin typeface="Bookman Old Style" pitchFamily="18" charset="0"/>
              </a:rPr>
              <a:t>                                            двигательной активности,  эмоциональной и коммуникативной сферы.                </a:t>
            </a:r>
          </a:p>
          <a:p>
            <a:pPr algn="ctr"/>
            <a:r>
              <a:rPr lang="ru-RU" sz="1200" b="1" i="1" dirty="0" smtClean="0">
                <a:solidFill>
                  <a:srgbClr val="002060"/>
                </a:solidFill>
                <a:latin typeface="Bookman Old Style" pitchFamily="18" charset="0"/>
              </a:rPr>
              <a:t>                                Повысите свою компетентность в вопросах </a:t>
            </a:r>
          </a:p>
          <a:p>
            <a:pPr algn="ctr"/>
            <a:r>
              <a:rPr lang="ru-RU" sz="1200" b="1" i="1" dirty="0" smtClean="0">
                <a:solidFill>
                  <a:srgbClr val="002060"/>
                </a:solidFill>
                <a:latin typeface="Bookman Old Style" pitchFamily="18" charset="0"/>
              </a:rPr>
              <a:t>                                воспитания, обучения  и развития  детей.</a:t>
            </a:r>
          </a:p>
          <a:p>
            <a:pPr algn="ctr"/>
            <a:endParaRPr lang="ru-RU" sz="1200" b="1" i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algn="ctr"/>
            <a:r>
              <a:rPr lang="ru-RU" sz="1200" b="1" i="1" dirty="0" smtClean="0">
                <a:solidFill>
                  <a:srgbClr val="002060"/>
                </a:solidFill>
              </a:rPr>
              <a:t>                                                                        К вашим услугам: педагог-психолог, учитель-логопед</a:t>
            </a:r>
            <a:r>
              <a:rPr lang="ru-RU" sz="1200" b="1" i="1" smtClean="0">
                <a:solidFill>
                  <a:srgbClr val="002060"/>
                </a:solidFill>
              </a:rPr>
              <a:t>, </a:t>
            </a:r>
            <a:r>
              <a:rPr lang="ru-RU" sz="1200" b="1" i="1" smtClean="0">
                <a:solidFill>
                  <a:srgbClr val="002060"/>
                </a:solidFill>
              </a:rPr>
              <a:t>медицинские </a:t>
            </a:r>
            <a:r>
              <a:rPr lang="ru-RU" sz="1200" b="1" i="1" dirty="0">
                <a:solidFill>
                  <a:srgbClr val="002060"/>
                </a:solidFill>
              </a:rPr>
              <a:t>сёстры </a:t>
            </a:r>
            <a:endParaRPr lang="ru-RU" sz="1200" b="1" i="1" dirty="0" smtClean="0">
              <a:solidFill>
                <a:srgbClr val="002060"/>
              </a:solidFill>
            </a:endParaRPr>
          </a:p>
          <a:p>
            <a:pPr algn="just"/>
            <a:r>
              <a:rPr lang="ru-RU" sz="1200" b="1" i="1" dirty="0" smtClean="0">
                <a:solidFill>
                  <a:srgbClr val="002060"/>
                </a:solidFill>
              </a:rPr>
              <a:t>                                                                                                                   по  массажу </a:t>
            </a:r>
            <a:r>
              <a:rPr lang="ru-RU" sz="1200" b="1" i="1" dirty="0">
                <a:solidFill>
                  <a:srgbClr val="002060"/>
                </a:solidFill>
              </a:rPr>
              <a:t>и </a:t>
            </a:r>
            <a:r>
              <a:rPr lang="ru-RU" sz="1200" b="1" i="1" dirty="0" smtClean="0">
                <a:solidFill>
                  <a:srgbClr val="002060"/>
                </a:solidFill>
              </a:rPr>
              <a:t>физиотерапии, инструктор по лечебной физкультуре. </a:t>
            </a:r>
          </a:p>
          <a:p>
            <a:pPr algn="r"/>
            <a:r>
              <a:rPr lang="ru-RU" sz="1400" b="1" i="1" dirty="0" smtClean="0">
                <a:solidFill>
                  <a:srgbClr val="FF0000"/>
                </a:solidFill>
              </a:rPr>
              <a:t>                                                                                                                                               Все услуги предоставляются бесплатно!</a:t>
            </a:r>
            <a:endParaRPr lang="ru-RU" sz="1200" b="1" dirty="0">
              <a:solidFill>
                <a:srgbClr val="FF0000"/>
              </a:solidFill>
            </a:endParaRPr>
          </a:p>
          <a:p>
            <a:pPr algn="r"/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  <a:t>График работы: 9.00 – 13.00 в рабочие дни</a:t>
            </a:r>
            <a:r>
              <a:rPr lang="ru-RU" sz="1200" b="1" dirty="0" smtClean="0">
                <a:solidFill>
                  <a:srgbClr val="FF0000"/>
                </a:solidFill>
              </a:rPr>
              <a:t/>
            </a:r>
            <a:br>
              <a:rPr lang="ru-RU" sz="1200" b="1" dirty="0" smtClean="0">
                <a:solidFill>
                  <a:srgbClr val="FF0000"/>
                </a:solidFill>
              </a:rPr>
            </a:br>
            <a:r>
              <a:rPr lang="ru-RU" sz="1400" b="1" dirty="0" smtClean="0">
                <a:solidFill>
                  <a:srgbClr val="FF0000"/>
                </a:solidFill>
              </a:rPr>
              <a:t>ИНФОРМАЦИЯ ПО ТЕЛ. 8 (81375) 2-15-24,2-48-00</a:t>
            </a:r>
            <a:br>
              <a:rPr lang="ru-RU" sz="1400" b="1" dirty="0" smtClean="0">
                <a:solidFill>
                  <a:srgbClr val="FF0000"/>
                </a:solidFill>
              </a:rPr>
            </a:b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Егорова Галина Анатольевна, </a:t>
            </a:r>
            <a:r>
              <a:rPr lang="ru-RU" sz="1400" b="1" dirty="0" err="1" smtClean="0">
                <a:solidFill>
                  <a:schemeClr val="accent5">
                    <a:lumMod val="50000"/>
                  </a:schemeClr>
                </a:solidFill>
              </a:rPr>
              <a:t>зав.отделением</a:t>
            </a:r>
            <a:endParaRPr lang="ru-RU" sz="1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r"/>
            <a:r>
              <a:rPr lang="ru-RU" sz="1200" b="1" dirty="0">
                <a:solidFill>
                  <a:srgbClr val="002060"/>
                </a:solidFill>
              </a:rPr>
              <a:t/>
            </a:r>
            <a:br>
              <a:rPr lang="ru-RU" sz="1200" b="1" dirty="0">
                <a:solidFill>
                  <a:srgbClr val="002060"/>
                </a:solidFill>
              </a:rPr>
            </a:br>
            <a:endParaRPr lang="ru-RU" sz="1200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485" y="4607626"/>
            <a:ext cx="2863159" cy="20580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18" b="27894"/>
          <a:stretch>
            <a:fillRect/>
          </a:stretch>
        </p:blipFill>
        <p:spPr>
          <a:xfrm>
            <a:off x="9630889" y="163700"/>
            <a:ext cx="2277688" cy="19765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379" y="2042554"/>
            <a:ext cx="2315689" cy="2100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/>
          <a:srcRect t="3226" b="20968"/>
          <a:stretch>
            <a:fillRect/>
          </a:stretch>
        </p:blipFill>
        <p:spPr bwMode="auto">
          <a:xfrm rot="612828">
            <a:off x="7614121" y="4842786"/>
            <a:ext cx="1413507" cy="19049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7" cstate="print"/>
          <a:srcRect l="8663" r="5383"/>
          <a:stretch>
            <a:fillRect/>
          </a:stretch>
        </p:blipFill>
        <p:spPr bwMode="auto">
          <a:xfrm>
            <a:off x="9404588" y="2208811"/>
            <a:ext cx="2518238" cy="2196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7" descr="D:\Загрузки\20210407_11261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21974" y="5557414"/>
            <a:ext cx="1888177" cy="1300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9" cstate="print"/>
          <a:srcRect r="9914"/>
          <a:stretch>
            <a:fillRect/>
          </a:stretch>
        </p:blipFill>
        <p:spPr bwMode="auto">
          <a:xfrm>
            <a:off x="3610096" y="4185138"/>
            <a:ext cx="1927309" cy="1325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8" descr="D:\Загрузки\20210407_112448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63944" y="5130141"/>
            <a:ext cx="1866337" cy="14369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5" descr="D:\Загрузки\20210407_112723.jpg"/>
          <p:cNvPicPr>
            <a:picLocks noChangeAspect="1" noChangeArrowheads="1"/>
          </p:cNvPicPr>
          <p:nvPr/>
        </p:nvPicPr>
        <p:blipFill>
          <a:blip r:embed="rId11" cstate="print"/>
          <a:srcRect r="28517"/>
          <a:stretch>
            <a:fillRect/>
          </a:stretch>
        </p:blipFill>
        <p:spPr bwMode="auto">
          <a:xfrm rot="4662879">
            <a:off x="-64613" y="5035005"/>
            <a:ext cx="1921925" cy="1512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6" descr="D:\Загрузки\20210407_112640.jpg"/>
          <p:cNvPicPr>
            <a:picLocks noChangeAspect="1" noChangeArrowheads="1"/>
          </p:cNvPicPr>
          <p:nvPr/>
        </p:nvPicPr>
        <p:blipFill>
          <a:blip r:embed="rId12" cstate="print"/>
          <a:srcRect r="9441"/>
          <a:stretch>
            <a:fillRect/>
          </a:stretch>
        </p:blipFill>
        <p:spPr bwMode="auto">
          <a:xfrm>
            <a:off x="5450775" y="5165767"/>
            <a:ext cx="2089693" cy="1395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9170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</TotalTime>
  <Words>169</Words>
  <Application>Microsoft Office PowerPoint</Application>
  <PresentationFormat>Широкоэкранный</PresentationFormat>
  <Paragraphs>22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Bookman Old Style</vt:lpstr>
      <vt:lpstr>Calibri</vt:lpstr>
      <vt:lpstr>Calibri Light</vt:lpstr>
      <vt:lpstr>Times New Roman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МБУ</dc:creator>
  <cp:lastModifiedBy>МБУ</cp:lastModifiedBy>
  <cp:revision>28</cp:revision>
  <dcterms:created xsi:type="dcterms:W3CDTF">2021-06-23T06:43:55Z</dcterms:created>
  <dcterms:modified xsi:type="dcterms:W3CDTF">2023-07-18T12:21:48Z</dcterms:modified>
</cp:coreProperties>
</file>