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60" r:id="rId3"/>
    <p:sldId id="256" r:id="rId4"/>
    <p:sldId id="273" r:id="rId5"/>
    <p:sldId id="259" r:id="rId6"/>
    <p:sldId id="270" r:id="rId7"/>
    <p:sldId id="258" r:id="rId8"/>
    <p:sldId id="274" r:id="rId9"/>
    <p:sldId id="261" r:id="rId10"/>
    <p:sldId id="263" r:id="rId11"/>
    <p:sldId id="262" r:id="rId12"/>
    <p:sldId id="269" r:id="rId13"/>
    <p:sldId id="266" r:id="rId14"/>
    <p:sldId id="265" r:id="rId15"/>
    <p:sldId id="264" r:id="rId16"/>
    <p:sldId id="267" r:id="rId17"/>
    <p:sldId id="268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5E332-0690-4819-B6A4-1164A882A9E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1AE17-A8EA-458D-A3AB-409A1FCE6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91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9F3F2-95EA-4320-9E3C-B678FDC432B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990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DA00-2D1D-4FAD-92A6-63235616C381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937-D1D8-4934-8054-C3677A8E7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5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DA00-2D1D-4FAD-92A6-63235616C381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937-D1D8-4934-8054-C3677A8E7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44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DA00-2D1D-4FAD-92A6-63235616C381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937-D1D8-4934-8054-C3677A8E7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07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DA00-2D1D-4FAD-92A6-63235616C381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937-D1D8-4934-8054-C3677A8E7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81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DA00-2D1D-4FAD-92A6-63235616C381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937-D1D8-4934-8054-C3677A8E7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DA00-2D1D-4FAD-92A6-63235616C381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937-D1D8-4934-8054-C3677A8E7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79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DA00-2D1D-4FAD-92A6-63235616C381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937-D1D8-4934-8054-C3677A8E7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8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DA00-2D1D-4FAD-92A6-63235616C381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937-D1D8-4934-8054-C3677A8E7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32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DA00-2D1D-4FAD-92A6-63235616C381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937-D1D8-4934-8054-C3677A8E7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7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DA00-2D1D-4FAD-92A6-63235616C381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937-D1D8-4934-8054-C3677A8E7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95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DA00-2D1D-4FAD-92A6-63235616C381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937-D1D8-4934-8054-C3677A8E7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71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EDA00-2D1D-4FAD-92A6-63235616C381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7F937-D1D8-4934-8054-C3677A8E7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97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336" y="157656"/>
            <a:ext cx="11561584" cy="924384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Материально-техническое обеспечение предоставления социальных услуг в ЛОГБУ «</a:t>
            </a:r>
            <a:r>
              <a:rPr lang="ru-RU" sz="2000" b="1" u="sng" dirty="0" err="1" smtClean="0">
                <a:solidFill>
                  <a:schemeClr val="accent1">
                    <a:lumMod val="50000"/>
                  </a:schemeClr>
                </a:solidFill>
              </a:rPr>
              <a:t>Кингисеппский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 СРЦ»</a:t>
            </a:r>
            <a:b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15909" y="887249"/>
            <a:ext cx="6928945" cy="56869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1556"/>
              </p:ext>
            </p:extLst>
          </p:nvPr>
        </p:nvGraphicFramePr>
        <p:xfrm>
          <a:off x="4363044" y="594254"/>
          <a:ext cx="7681810" cy="6193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81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437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782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8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Год основания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1964 </a:t>
                      </a:r>
                      <a:r>
                        <a:rPr lang="ru-RU" sz="1200" smtClean="0">
                          <a:effectLst/>
                        </a:rPr>
                        <a:t>год</a:t>
                      </a:r>
                      <a:endParaRPr lang="ru-RU" sz="1200" dirty="0" smtClean="0">
                        <a:effectLst/>
                      </a:endParaRPr>
                    </a:p>
                  </a:txBody>
                  <a:tcPr marL="45771" marR="45771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11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Мощность учреждения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Два </a:t>
                      </a:r>
                      <a:r>
                        <a:rPr lang="ru-RU" sz="1200" dirty="0">
                          <a:effectLst/>
                        </a:rPr>
                        <a:t>отделения  на 66 коек, из них: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отделение социального обслуживания несовершеннолетних и семей с детьми на 38 койки (стационар с временным проживанием на 8 коек и полустационар на 30 коек);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- отделение социального обслуживания детей-инвалидов (стационар с временным проживанием детей-инвалидов на 8 коек, и полустационар 20 коек).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32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Ресурс учреждения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 территории реабилитационного центра находятся: спортивные и детские игровые площадки.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Оборудованы: массажный и </a:t>
                      </a:r>
                      <a:r>
                        <a:rPr lang="ru-RU" sz="1200" dirty="0" err="1">
                          <a:effectLst/>
                        </a:rPr>
                        <a:t>физиокабинет</a:t>
                      </a:r>
                      <a:r>
                        <a:rPr lang="ru-RU" sz="1200" dirty="0">
                          <a:effectLst/>
                        </a:rPr>
                        <a:t>, трудовая студия, музыкальный и физкультурный залы, зал лечебной физкультуры.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Работают: кабинеты учителя дефектолога,  педагога-психолога, логопедический кабинет, врача-педиатра, пищеблок и прачечная.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70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Штатная численность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работников, чел.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69,75 штатных единиц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90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Ремонтные работы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Оборудованы новые детские игровые площадки, дополнительное наружное освещение, дополнительные камеры системы видеонаблюдения, выполнены работы по ремонту асфальтового покрытия на территории, по текущему ремонту группового помещения полустационарной группы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49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Потребности учреждения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Косметический ремонт групповых помещений и кабинетов специалистов, оборудование новой АПС, ремонт фасада здания, текущий ремонт труб холодного водоснабжения в подвальном помещении.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36" y="3690824"/>
            <a:ext cx="3991707" cy="2993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39" y="685214"/>
            <a:ext cx="1947258" cy="2863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00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831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Кабинеты учителя-дефектолога, учителя-логопеда, трудовая студия, музыкальный зал</a:t>
            </a:r>
            <a:endParaRPr lang="ru-RU" sz="2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091" y="853440"/>
            <a:ext cx="4371703" cy="2699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2332" y="853440"/>
            <a:ext cx="4853577" cy="2699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393" y="3825239"/>
            <a:ext cx="4371703" cy="2847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891" y="3825238"/>
            <a:ext cx="4853577" cy="2847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72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73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Тренажерный зал</a:t>
            </a:r>
            <a:endParaRPr lang="ru-RU" sz="28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999" y="2271486"/>
            <a:ext cx="5472791" cy="4526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4790" y="106680"/>
            <a:ext cx="3247210" cy="4329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54" y="95139"/>
            <a:ext cx="3348445" cy="4352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1239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831"/>
            <a:ext cx="10515600" cy="60913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Зал по физической физкультуре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9180" y="2545080"/>
            <a:ext cx="5010460" cy="4157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4408" y="705388"/>
            <a:ext cx="3366221" cy="4407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71" y="718353"/>
            <a:ext cx="3295537" cy="439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3380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Кабинеты врача-педиатра, медицинской сестры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64" y="1157485"/>
            <a:ext cx="2685051" cy="3580068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268" y="2911009"/>
            <a:ext cx="2809732" cy="3746309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943" y="1078173"/>
            <a:ext cx="2910301" cy="3928279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704" y="2911009"/>
            <a:ext cx="2739816" cy="3653088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032448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763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>Процедурный кабинет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37" y="1018871"/>
            <a:ext cx="3488532" cy="5127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64" y="1592663"/>
            <a:ext cx="3709665" cy="5663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0821" y="518614"/>
            <a:ext cx="2297942" cy="3063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5908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8364"/>
            <a:ext cx="10515600" cy="5049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+mn-lt"/>
              </a:rPr>
              <a:t>И</a:t>
            </a:r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>золятор</a:t>
            </a:r>
            <a:endParaRPr lang="ru-RU" sz="4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999" y="2270761"/>
            <a:ext cx="2931681" cy="439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303" y="1893629"/>
            <a:ext cx="2774587" cy="4319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9089" y="246641"/>
            <a:ext cx="2630890" cy="4218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21" y="246641"/>
            <a:ext cx="2490873" cy="4035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3053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10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>Массажный кабинет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35" y="1033119"/>
            <a:ext cx="3821373" cy="4869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752" y="2883852"/>
            <a:ext cx="2748659" cy="3974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840" y="1033119"/>
            <a:ext cx="2828912" cy="3733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1411" y="308458"/>
            <a:ext cx="2208189" cy="3806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5098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46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>Физиотерапевтический кабинет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37" y="1460311"/>
            <a:ext cx="3966314" cy="5261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115" y="1140270"/>
            <a:ext cx="4039085" cy="5131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1222" y="3293889"/>
            <a:ext cx="2233933" cy="3427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2320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6" y="160338"/>
            <a:ext cx="8750803" cy="7483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002060"/>
                </a:solidFill>
              </a:rPr>
              <a:t>Специальный автомобиль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762784"/>
            <a:ext cx="4556760" cy="5805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2" descr="IMG-20230322-WA0003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0" y="762784"/>
            <a:ext cx="4989699" cy="551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207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Информирование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" y="918632"/>
            <a:ext cx="4260671" cy="2899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3892729"/>
            <a:ext cx="4648198" cy="2813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334" y="909864"/>
            <a:ext cx="4364665" cy="283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3892730"/>
            <a:ext cx="4476713" cy="2813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319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08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Территория учреждения</a:t>
            </a:r>
            <a:endParaRPr lang="ru-RU" sz="28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05" y="836024"/>
            <a:ext cx="3997235" cy="2621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422" y="3248044"/>
            <a:ext cx="2595155" cy="3444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9" y="3728546"/>
            <a:ext cx="3939621" cy="2964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89" y="757580"/>
            <a:ext cx="3973371" cy="2699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416" y="836024"/>
            <a:ext cx="3083076" cy="2180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259210"/>
              </p:ext>
            </p:extLst>
          </p:nvPr>
        </p:nvGraphicFramePr>
        <p:xfrm>
          <a:off x="7916088" y="3728546"/>
          <a:ext cx="3973372" cy="2855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Точечный рисунок" r:id="rId8" imgW="7523810" imgH="4038095" progId="Paint.Picture">
                  <p:embed/>
                </p:oleObj>
              </mc:Choice>
              <mc:Fallback>
                <p:oleObj name="Точечный рисунок" r:id="rId8" imgW="7523810" imgH="4038095" progId="Paint.Picture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088" y="3728546"/>
                        <a:ext cx="3973372" cy="28551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235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096"/>
            <a:ext cx="12493782" cy="71250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56" y="2985133"/>
            <a:ext cx="2141658" cy="3098644"/>
          </a:xfrm>
          <a:prstGeom prst="rect">
            <a:avLst/>
          </a:prstGeom>
          <a:solidFill>
            <a:schemeClr val="bg1"/>
          </a:solidFill>
          <a:ln w="6350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341" y="2588292"/>
            <a:ext cx="4243902" cy="3182927"/>
          </a:xfrm>
          <a:prstGeom prst="rect">
            <a:avLst/>
          </a:prstGeom>
          <a:solidFill>
            <a:schemeClr val="bg1"/>
          </a:solidFill>
          <a:ln w="6350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73" y="4483436"/>
            <a:ext cx="1814542" cy="2419389"/>
          </a:xfrm>
          <a:prstGeom prst="rect">
            <a:avLst/>
          </a:prstGeom>
          <a:solidFill>
            <a:schemeClr val="bg1"/>
          </a:solidFill>
          <a:ln w="6350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71"/>
          <a:stretch/>
        </p:blipFill>
        <p:spPr>
          <a:xfrm>
            <a:off x="389798" y="2955765"/>
            <a:ext cx="3382969" cy="2033727"/>
          </a:xfrm>
          <a:prstGeom prst="rect">
            <a:avLst/>
          </a:prstGeom>
          <a:solidFill>
            <a:schemeClr val="bg1"/>
          </a:solidFill>
          <a:ln w="6350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2" name="Прямоугольник 21"/>
          <p:cNvSpPr/>
          <p:nvPr/>
        </p:nvSpPr>
        <p:spPr>
          <a:xfrm>
            <a:off x="118864" y="19280"/>
            <a:ext cx="11657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ea typeface="+mj-ea"/>
                <a:cs typeface="+mj-cs"/>
              </a:rPr>
              <a:t>Травмобезопасное</a:t>
            </a:r>
            <a:r>
              <a:rPr lang="ru-RU" sz="2400" b="1" dirty="0" smtClean="0">
                <a:solidFill>
                  <a:srgbClr val="002060"/>
                </a:solidFill>
                <a:ea typeface="+mj-ea"/>
                <a:cs typeface="+mj-cs"/>
              </a:rPr>
              <a:t> резиновое покрытие на </a:t>
            </a:r>
            <a:r>
              <a:rPr lang="ru-RU" sz="2400" b="1" dirty="0">
                <a:solidFill>
                  <a:srgbClr val="002060"/>
                </a:solidFill>
                <a:ea typeface="+mj-ea"/>
                <a:cs typeface="+mj-cs"/>
              </a:rPr>
              <a:t>детских игровых площадках</a:t>
            </a:r>
            <a:br>
              <a:rPr lang="ru-RU" sz="2400" b="1" dirty="0">
                <a:solidFill>
                  <a:srgbClr val="002060"/>
                </a:solidFill>
                <a:ea typeface="+mj-ea"/>
                <a:cs typeface="+mj-cs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19944" r="20101" b="11517"/>
          <a:stretch/>
        </p:blipFill>
        <p:spPr>
          <a:xfrm>
            <a:off x="665612" y="736390"/>
            <a:ext cx="4166594" cy="2009819"/>
          </a:xfrm>
          <a:prstGeom prst="rect">
            <a:avLst/>
          </a:prstGeom>
          <a:solidFill>
            <a:schemeClr val="bg1"/>
          </a:solidFill>
          <a:ln w="6350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8" t="31111" b="21347"/>
          <a:stretch/>
        </p:blipFill>
        <p:spPr>
          <a:xfrm>
            <a:off x="5265228" y="672389"/>
            <a:ext cx="3909252" cy="1915903"/>
          </a:xfrm>
          <a:prstGeom prst="rect">
            <a:avLst/>
          </a:prstGeom>
          <a:solidFill>
            <a:schemeClr val="bg1"/>
          </a:solidFill>
          <a:ln w="6350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3" name="Прямоугольник 22"/>
          <p:cNvSpPr/>
          <p:nvPr/>
        </p:nvSpPr>
        <p:spPr>
          <a:xfrm>
            <a:off x="6382693" y="6396335"/>
            <a:ext cx="5809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227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6438"/>
            <a:ext cx="10515600" cy="4226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Бытовые зоны</a:t>
            </a:r>
            <a:endParaRPr lang="ru-RU" sz="28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29" y="267751"/>
            <a:ext cx="4529700" cy="2604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445" y="671167"/>
            <a:ext cx="2027109" cy="2900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82" y="3011834"/>
            <a:ext cx="4700205" cy="2686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670" y="1317292"/>
            <a:ext cx="4420084" cy="2597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670" y="4039534"/>
            <a:ext cx="4420084" cy="2669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716" y="3663240"/>
            <a:ext cx="2063968" cy="3178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3415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5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Пищеблок, прачечная</a:t>
            </a:r>
            <a:endParaRPr lang="ru-RU" sz="2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1" y="771566"/>
            <a:ext cx="5358188" cy="3114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320" y="771566"/>
            <a:ext cx="5706292" cy="3114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040" y="4209506"/>
            <a:ext cx="4648200" cy="2483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6088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9670"/>
            <a:ext cx="10515600" cy="5486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Создание условий доступности для МГН</a:t>
            </a:r>
            <a:endParaRPr lang="ru-RU" sz="28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08" y="618310"/>
            <a:ext cx="3563983" cy="2835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429" y="1889760"/>
            <a:ext cx="4068117" cy="3168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087" y="659105"/>
            <a:ext cx="3809999" cy="2753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087" y="3535173"/>
            <a:ext cx="3680459" cy="3127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08" y="3453583"/>
            <a:ext cx="3563983" cy="3208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4544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" y="0"/>
            <a:ext cx="11445240" cy="94488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rgbClr val="0066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rgbClr val="0066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борудование </a:t>
            </a:r>
            <a:r>
              <a:rPr lang="ru-RU" sz="180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световыми и </a:t>
            </a:r>
            <a:r>
              <a:rPr lang="ru-RU" sz="1800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речевыми </a:t>
            </a:r>
            <a:r>
              <a:rPr lang="ru-RU" sz="180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информаторами, </a:t>
            </a:r>
            <a:r>
              <a:rPr lang="ru-RU" sz="1800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мнемосхемами, продублированными </a:t>
            </a:r>
            <a:r>
              <a:rPr lang="ru-RU" sz="180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шрифтом Брайля </a:t>
            </a:r>
            <a:r>
              <a:rPr lang="ru-RU" sz="1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28" y="1729079"/>
            <a:ext cx="2296625" cy="3654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5" y="716280"/>
            <a:ext cx="2557797" cy="3855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89" y="623245"/>
            <a:ext cx="2428414" cy="3855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F03FD68-54B8-4AD4-964E-0449007A17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663" y="716280"/>
            <a:ext cx="2315539" cy="366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BA0EDAC-88BF-8930-BF86-A42B5A83E2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97" y="4423794"/>
            <a:ext cx="1872127" cy="2496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B66FCA9-BCF7-A28B-FC21-DC93B88173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038" y="1688450"/>
            <a:ext cx="2312364" cy="3772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731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423"/>
            <a:ext cx="10515600" cy="53993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Оборудование кабинетов педагогов-психологов</a:t>
            </a:r>
            <a:endParaRPr lang="ru-RU" sz="28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85" y="915625"/>
            <a:ext cx="4354286" cy="2449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588" y="3881029"/>
            <a:ext cx="4537166" cy="2552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352" y="3844290"/>
            <a:ext cx="4542973" cy="2625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865" y="915625"/>
            <a:ext cx="4542973" cy="2555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73294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246</Words>
  <Application>Microsoft Office PowerPoint</Application>
  <PresentationFormat>Широкоэкранный</PresentationFormat>
  <Paragraphs>45</Paragraphs>
  <Slides>18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Bookman Old Style</vt:lpstr>
      <vt:lpstr>Calibri</vt:lpstr>
      <vt:lpstr>Calibri Light</vt:lpstr>
      <vt:lpstr>Times New Roman</vt:lpstr>
      <vt:lpstr>Тема Office</vt:lpstr>
      <vt:lpstr>Точечный рисунок</vt:lpstr>
      <vt:lpstr>Материально-техническое обеспечение предоставления социальных услуг в ЛОГБУ «Кингисеппский СРЦ»  </vt:lpstr>
      <vt:lpstr>Информирование </vt:lpstr>
      <vt:lpstr>Территория учреждения</vt:lpstr>
      <vt:lpstr>Презентация PowerPoint</vt:lpstr>
      <vt:lpstr>Бытовые зоны</vt:lpstr>
      <vt:lpstr>Пищеблок, прачечная</vt:lpstr>
      <vt:lpstr>Создание условий доступности для МГН</vt:lpstr>
      <vt:lpstr> Оборудование световыми и речевыми информаторами, мнемосхемами, продублированными шрифтом Брайля  </vt:lpstr>
      <vt:lpstr>Оборудование кабинетов педагогов-психологов</vt:lpstr>
      <vt:lpstr>Кабинеты учителя-дефектолога, учителя-логопеда, трудовая студия, музыкальный зал</vt:lpstr>
      <vt:lpstr>Тренажерный зал</vt:lpstr>
      <vt:lpstr>Зал по физической физкультуре</vt:lpstr>
      <vt:lpstr>Кабинеты врача-педиатра, медицинской сестры</vt:lpstr>
      <vt:lpstr>Процедурный кабинет</vt:lpstr>
      <vt:lpstr>Изолятор</vt:lpstr>
      <vt:lpstr>Массажный кабинет</vt:lpstr>
      <vt:lpstr>Физиотерапевтический кабинет</vt:lpstr>
      <vt:lpstr>Специальный автомобиль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Территория учреждения</dc:title>
  <dc:creator>МБУ</dc:creator>
  <cp:lastModifiedBy>МБУ</cp:lastModifiedBy>
  <cp:revision>18</cp:revision>
  <dcterms:created xsi:type="dcterms:W3CDTF">2020-12-02T06:32:33Z</dcterms:created>
  <dcterms:modified xsi:type="dcterms:W3CDTF">2023-05-03T10:57:41Z</dcterms:modified>
</cp:coreProperties>
</file>